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</p:sldIdLst>
  <p:sldSz cy="5143500" cx="9144000"/>
  <p:notesSz cx="6858000" cy="9144000"/>
  <p:embeddedFontLst>
    <p:embeddedFont>
      <p:font typeface="Montserrat"/>
      <p:regular r:id="rId95"/>
      <p:bold r:id="rId96"/>
      <p:italic r:id="rId97"/>
      <p:boldItalic r:id="rId98"/>
    </p:embeddedFont>
    <p:embeddedFont>
      <p:font typeface="Lato"/>
      <p:regular r:id="rId99"/>
      <p:bold r:id="rId100"/>
      <p:italic r:id="rId101"/>
      <p:boldItalic r:id="rId10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2" Type="http://schemas.openxmlformats.org/officeDocument/2006/relationships/font" Target="fonts/Lato-boldItalic.fntdata"/><Relationship Id="rId101" Type="http://schemas.openxmlformats.org/officeDocument/2006/relationships/font" Target="fonts/Lato-italic.fntdata"/><Relationship Id="rId100" Type="http://schemas.openxmlformats.org/officeDocument/2006/relationships/font" Target="fonts/Lato-bold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Montserrat-regular.fntdata"/><Relationship Id="rId94" Type="http://schemas.openxmlformats.org/officeDocument/2006/relationships/slide" Target="slides/slide89.xml"/><Relationship Id="rId97" Type="http://schemas.openxmlformats.org/officeDocument/2006/relationships/font" Target="fonts/Montserrat-italic.fntdata"/><Relationship Id="rId96" Type="http://schemas.openxmlformats.org/officeDocument/2006/relationships/font" Target="fonts/Montserrat-bold.fntdata"/><Relationship Id="rId11" Type="http://schemas.openxmlformats.org/officeDocument/2006/relationships/slide" Target="slides/slide6.xml"/><Relationship Id="rId99" Type="http://schemas.openxmlformats.org/officeDocument/2006/relationships/font" Target="fonts/Lato-regular.fntdata"/><Relationship Id="rId10" Type="http://schemas.openxmlformats.org/officeDocument/2006/relationships/slide" Target="slides/slide5.xml"/><Relationship Id="rId98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40172b7d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40172b7d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b40172b7d0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b40172b7d0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b40172b7d0_0_5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b40172b7d0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b40172b7d0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b40172b7d0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b40172b7d0_0_5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b40172b7d0_0_5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b40172b7d0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b40172b7d0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40172b7d0_0_5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b40172b7d0_0_5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b40172b7d0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b40172b7d0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b40172b7d0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b40172b7d0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40172b7d0_0_6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b40172b7d0_0_6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40172b7d0_0_6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40172b7d0_0_6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b40172b7d0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b40172b7d0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40172b7d0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40172b7d0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b40172b7d0_0_6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b40172b7d0_0_6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b40172b7d0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b40172b7d0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b40172b7d0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2b40172b7d0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b40172b7d0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2b40172b7d0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40172b7d0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40172b7d0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40172b7d0_0_6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40172b7d0_0_6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b40172b7d0_0_6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b40172b7d0_0_6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b40172b7d0_0_6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2b40172b7d0_0_6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b40172b7d0_0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2b40172b7d0_0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40172b7d0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40172b7d0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b40172b7d0_0_6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b40172b7d0_0_6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b40172b7d0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b40172b7d0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2b40172b7d0_0_6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2b40172b7d0_0_6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b40172b7d0_0_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b40172b7d0_0_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b40172b7d0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b40172b7d0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b40172b7d0_0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b40172b7d0_0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b40172b7d0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b40172b7d0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2b40172b7d0_0_7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2b40172b7d0_0_7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b40172b7d0_0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b40172b7d0_0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2b40172b7d0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2b40172b7d0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b40172b7d0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b40172b7d0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b40172b7d0_0_7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b40172b7d0_0_7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b40172b7d0_0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b40172b7d0_0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b40172b7d0_0_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2b40172b7d0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2b40172b7d0_0_8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2b40172b7d0_0_8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b40172b7d0_0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b40172b7d0_0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b40172b7d0_0_8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2b40172b7d0_0_8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b40172b7d0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2b40172b7d0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b40172b7d0_0_8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b40172b7d0_0_8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2b40172b7d0_0_8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2b40172b7d0_0_8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2b40172b7d0_0_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2b40172b7d0_0_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40172b7d0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40172b7d0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2b40172b7d0_0_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2b40172b7d0_0_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2b40172b7d0_0_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2b40172b7d0_0_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b40172b7d0_0_9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b40172b7d0_0_9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2b40172b7d0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2b40172b7d0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b40172b7d0_0_9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b40172b7d0_0_9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g2b40172b7d0_0_9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g2b40172b7d0_0_9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b40172b7d0_0_1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b40172b7d0_0_1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b40172b7d0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b40172b7d0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2b40172b7d0_0_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2b40172b7d0_0_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b40172b7d0_0_9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b40172b7d0_0_9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b40172b7d0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b40172b7d0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b40172b7d0_0_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2b40172b7d0_0_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b40172b7d0_0_10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b40172b7d0_0_10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b40172b7d0_0_10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b40172b7d0_0_1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2b40172b7d0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2b40172b7d0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b40172b7d0_0_1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b40172b7d0_0_1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2b40172b7d0_0_10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2b40172b7d0_0_10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2b40172b7d0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2b40172b7d0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b40172b7d0_0_10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b40172b7d0_0_10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2b40172b7d0_0_1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2b40172b7d0_0_1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2b40172b7d0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2b40172b7d0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b40172b7d0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b40172b7d0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2b40172b7d0_0_1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2b40172b7d0_0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2b40172b7d0_0_1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2b40172b7d0_0_1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2b40172b7d0_0_1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2b40172b7d0_0_1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b40172b7d0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b40172b7d0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b40172b7d0_0_1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b40172b7d0_0_1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2b40172b7d0_0_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2b40172b7d0_0_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b40172b7d0_0_1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b40172b7d0_0_1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b40172b7d0_0_1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b40172b7d0_0_1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b40172b7d0_0_1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b40172b7d0_0_1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b40172b7d0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b40172b7d0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b40172b7d0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b40172b7d0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b40172b7d0_0_1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b40172b7d0_0_1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b40172b7d0_0_12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b40172b7d0_0_1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2b40172b7d0_0_1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2b40172b7d0_0_1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2b40172b7d0_0_1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2b40172b7d0_0_1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b40172b7d0_0_1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b40172b7d0_0_1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2b40172b7d0_0_1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2b40172b7d0_0_1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2b40172b7d0_0_1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2b40172b7d0_0_1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2b40172b7d0_0_1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2b40172b7d0_0_1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2b40172b7d0_0_1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2b40172b7d0_0_1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2b40172b7d0_0_1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2b40172b7d0_0_1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b40172b7d0_0_5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b40172b7d0_0_5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5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7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7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.pn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pn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.pn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.pn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.pn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.pn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14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12.pn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12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2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9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9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9.pn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9.pn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9.pn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11.pn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16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13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17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RUSTikales Rust for beginners</a:t>
            </a:r>
            <a:endParaRPr/>
          </a:p>
        </p:txBody>
      </p:sp>
      <p:sp>
        <p:nvSpPr>
          <p:cNvPr id="135" name="Google Shape;135;p1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Ownership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 Checker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Enums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Pattern Matching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Generic 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Option&lt;T&gt;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Result&lt;T, E&gt;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Rust’s way of Error handling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00FF00"/>
                </a:solidFill>
              </a:rPr>
              <a:t>Result::Ok(T)</a:t>
            </a:r>
            <a:r>
              <a:rPr lang="de"/>
              <a:t> → Everything is fine, no error happened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00FF00"/>
                </a:solidFill>
              </a:rPr>
              <a:t>Result::Err(E)</a:t>
            </a:r>
            <a:r>
              <a:rPr lang="de"/>
              <a:t> → An error </a:t>
            </a:r>
            <a:r>
              <a:rPr lang="de"/>
              <a:t>occurred</a:t>
            </a:r>
            <a:endParaRPr/>
          </a:p>
        </p:txBody>
      </p:sp>
      <p:sp>
        <p:nvSpPr>
          <p:cNvPr id="196" name="Google Shape;196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197" name="Google Shape;197;p2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Ownership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 Checker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Enums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Pattern Matching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Generic 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Option&lt;T&gt;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Result&lt;T, 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get the underlying data of </a:t>
            </a:r>
            <a:r>
              <a:rPr lang="de">
                <a:solidFill>
                  <a:srgbClr val="FFFF00"/>
                </a:solidFill>
              </a:rPr>
              <a:t>Option </a:t>
            </a:r>
            <a:r>
              <a:rPr lang="de"/>
              <a:t>and </a:t>
            </a:r>
            <a:r>
              <a:rPr lang="de">
                <a:solidFill>
                  <a:srgbClr val="FFFF00"/>
                </a:solidFill>
              </a:rPr>
              <a:t>Result</a:t>
            </a:r>
            <a:r>
              <a:rPr lang="de"/>
              <a:t>, you need to either </a:t>
            </a:r>
            <a:r>
              <a:rPr lang="de">
                <a:solidFill>
                  <a:srgbClr val="00FF00"/>
                </a:solidFill>
              </a:rPr>
              <a:t>unwrap</a:t>
            </a:r>
            <a:r>
              <a:rPr lang="de"/>
              <a:t>, or </a:t>
            </a:r>
            <a:r>
              <a:rPr lang="de">
                <a:solidFill>
                  <a:srgbClr val="00FF00"/>
                </a:solidFill>
              </a:rPr>
              <a:t>pattern match</a:t>
            </a:r>
            <a:r>
              <a:rPr lang="de"/>
              <a:t> the Enum values</a:t>
            </a:r>
            <a:endParaRPr/>
          </a:p>
        </p:txBody>
      </p:sp>
      <p:sp>
        <p:nvSpPr>
          <p:cNvPr id="203" name="Google Shape;20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204" name="Google Shape;204;p2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11" name="Google Shape;211;p2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So far, everything we covered was part of the Rust programming language</a:t>
            </a:r>
            <a:endParaRPr/>
          </a:p>
        </p:txBody>
      </p:sp>
      <p:sp>
        <p:nvSpPr>
          <p:cNvPr id="217" name="Google Shape;21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18" name="Google Shape;218;p2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So far, everything we covered was part of the Rust programming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The Rust grammar allows us to write anything we covered, from loops to recursive Enums, and the Compiler will translate our code into an executable</a:t>
            </a:r>
            <a:endParaRPr/>
          </a:p>
        </p:txBody>
      </p:sp>
      <p:sp>
        <p:nvSpPr>
          <p:cNvPr id="224" name="Google Shape;2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25" name="Google Shape;225;p2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So far, everything we covered was part of the Rust programming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The Rust grammar allows us to write anything we covered, from loops to recursive Enums, and the Compiler will translate our code into an executable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Today, we’ll step away from the language and look at the toolchain behind Rust, which consists of many parts: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rustdoc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cargo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rust-analyzer</a:t>
            </a:r>
            <a:endParaRPr/>
          </a:p>
        </p:txBody>
      </p:sp>
      <p:sp>
        <p:nvSpPr>
          <p:cNvPr id="231" name="Google Shape;231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32" name="Google Shape;232;p2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So far, everything we covered was part of the Rust programming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The Rust grammar allows us to write anything we covered, from loops to recursive Enums, and the Compiler will translate our code into an executable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Today, we’ll step away from the language and look at the toolchain behind Rust, which consists of many parts: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rustup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rustdoc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cargo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rust-analyzer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More specifically, we’ll talk about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, and what role it plays</a:t>
            </a:r>
            <a:endParaRPr/>
          </a:p>
        </p:txBody>
      </p:sp>
      <p:sp>
        <p:nvSpPr>
          <p:cNvPr id="238" name="Google Shape;23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39" name="Google Shape;239;p2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rustup </a:t>
            </a:r>
            <a:r>
              <a:rPr lang="de"/>
              <a:t>is the manager for the Rust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Manages the toolchains, and allows you to set different compilation targets</a:t>
            </a:r>
            <a:endParaRPr/>
          </a:p>
        </p:txBody>
      </p:sp>
      <p:sp>
        <p:nvSpPr>
          <p:cNvPr id="245" name="Google Shape;24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rustup </a:t>
            </a:r>
            <a:r>
              <a:rPr lang="de"/>
              <a:t>is the manager for the Rust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Manages the toolchains, and allows you to set different compilation targets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sz="1300">
                <a:solidFill>
                  <a:srgbClr val="FFFF00"/>
                </a:solidFill>
              </a:rPr>
              <a:t>rustc </a:t>
            </a:r>
            <a:r>
              <a:rPr lang="de" sz="1300"/>
              <a:t>is the actual Rust compiler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takes your source code, and converts it to an executable</a:t>
            </a:r>
            <a:endParaRPr/>
          </a:p>
        </p:txBody>
      </p:sp>
      <p:sp>
        <p:nvSpPr>
          <p:cNvPr id="252" name="Google Shape;252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53" name="Google Shape;253;p3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rustup </a:t>
            </a:r>
            <a:r>
              <a:rPr lang="de"/>
              <a:t>is the manager for the Rust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Manages the toolchains, and allows you to set different compilation targets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sz="1300">
                <a:solidFill>
                  <a:srgbClr val="FFFF00"/>
                </a:solidFill>
              </a:rPr>
              <a:t>rustc </a:t>
            </a:r>
            <a:r>
              <a:rPr lang="de" sz="1300"/>
              <a:t>is the actual Rust compiler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takes your source code, and converts it to an executable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rustdoc </a:t>
            </a:r>
            <a:r>
              <a:rPr lang="de"/>
              <a:t>generates Webpages for </a:t>
            </a:r>
            <a:r>
              <a:rPr lang="de"/>
              <a:t>your </a:t>
            </a:r>
            <a:r>
              <a:rPr lang="de"/>
              <a:t>projects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Very nice utility for big projects which are used by other people</a:t>
            </a:r>
            <a:endParaRPr/>
          </a:p>
        </p:txBody>
      </p:sp>
      <p:sp>
        <p:nvSpPr>
          <p:cNvPr id="259" name="Google Shape;259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60" name="Google Shape;260;p3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Plan for today</a:t>
            </a:r>
            <a:endParaRPr/>
          </a:p>
        </p:txBody>
      </p:sp>
      <p:sp>
        <p:nvSpPr>
          <p:cNvPr id="141" name="Google Shape;141;p1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rustup </a:t>
            </a:r>
            <a:r>
              <a:rPr lang="de"/>
              <a:t>is the manager for the Rust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Manages the toolchains, and allows you to set different compilation targets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sz="1300">
                <a:solidFill>
                  <a:srgbClr val="FFFF00"/>
                </a:solidFill>
              </a:rPr>
              <a:t>rustc </a:t>
            </a:r>
            <a:r>
              <a:rPr lang="de" sz="1300"/>
              <a:t>is the actual Rust compiler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takes your source code, and converts it to an executable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rustdoc </a:t>
            </a:r>
            <a:r>
              <a:rPr lang="de"/>
              <a:t>generates Webpages for your projects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Very nice utility for big projects which are used by other people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is the package manager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Libraries, distributed binaries, dependencies are all resolved with cargo</a:t>
            </a:r>
            <a:endParaRPr/>
          </a:p>
        </p:txBody>
      </p:sp>
      <p:sp>
        <p:nvSpPr>
          <p:cNvPr id="266" name="Google Shape;266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67" name="Google Shape;267;p3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rustup </a:t>
            </a:r>
            <a:r>
              <a:rPr lang="de"/>
              <a:t>is the manager for the Rust language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Manages the toolchains, and allows you to set different compilation targets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 sz="1300">
                <a:solidFill>
                  <a:srgbClr val="FFFF00"/>
                </a:solidFill>
              </a:rPr>
              <a:t>rustc </a:t>
            </a:r>
            <a:r>
              <a:rPr lang="de" sz="1300"/>
              <a:t>is the actual Rust compiler</a:t>
            </a:r>
            <a:endParaRPr sz="13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takes your source code, and converts it to an executable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rustdoc </a:t>
            </a:r>
            <a:r>
              <a:rPr lang="de"/>
              <a:t>generates Webpages for your projects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Very nice utility for big projects which are used by other people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is the package manager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Libraries, distributed binaries, dependencies are all resolved with cargo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rust-analyzer</a:t>
            </a:r>
            <a:r>
              <a:rPr lang="de"/>
              <a:t> is part of the IDE integration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Red wiggly lines of doom, right in your IDE, without compiling the code yourself :^)</a:t>
            </a:r>
            <a:endParaRPr/>
          </a:p>
        </p:txBody>
      </p:sp>
      <p:sp>
        <p:nvSpPr>
          <p:cNvPr id="273" name="Google Shape;273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74" name="Google Shape;274;p3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4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itself is just a wrapper for most things we could’ve done ourselves</a:t>
            </a:r>
            <a:endParaRPr/>
          </a:p>
        </p:txBody>
      </p:sp>
      <p:sp>
        <p:nvSpPr>
          <p:cNvPr id="280" name="Google Shape;280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81" name="Google Shape;281;p3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itself is just a wrapper for most things we could’ve done ourselves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Most commands call to other tools, </a:t>
            </a:r>
            <a:r>
              <a:rPr lang="de">
                <a:solidFill>
                  <a:srgbClr val="FFFF00"/>
                </a:solidFill>
              </a:rPr>
              <a:t>cargo build</a:t>
            </a:r>
            <a:r>
              <a:rPr lang="de"/>
              <a:t> also simply runs </a:t>
            </a:r>
            <a:r>
              <a:rPr lang="de">
                <a:solidFill>
                  <a:srgbClr val="FFFF00"/>
                </a:solidFill>
              </a:rPr>
              <a:t>rustc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287" name="Google Shape;287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88" name="Google Shape;288;p3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itself is just a wrapper for most things we could’ve done ourselves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Most commands call to other tools, </a:t>
            </a:r>
            <a:r>
              <a:rPr lang="de">
                <a:solidFill>
                  <a:srgbClr val="FFFF00"/>
                </a:solidFill>
              </a:rPr>
              <a:t>cargo build</a:t>
            </a:r>
            <a:r>
              <a:rPr lang="de"/>
              <a:t> also simply runs </a:t>
            </a:r>
            <a:r>
              <a:rPr lang="de">
                <a:solidFill>
                  <a:srgbClr val="FFFF00"/>
                </a:solidFill>
              </a:rPr>
              <a:t>rustc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In fact, </a:t>
            </a:r>
            <a:r>
              <a:rPr lang="de">
                <a:solidFill>
                  <a:srgbClr val="00FF00"/>
                </a:solidFill>
              </a:rPr>
              <a:t>all</a:t>
            </a:r>
            <a:r>
              <a:rPr lang="de"/>
              <a:t> of the previous exercises and sessions could’ve been done purely with </a:t>
            </a:r>
            <a:r>
              <a:rPr lang="de">
                <a:solidFill>
                  <a:srgbClr val="FFFF00"/>
                </a:solidFill>
              </a:rPr>
              <a:t>rustc</a:t>
            </a:r>
            <a:r>
              <a:rPr lang="de"/>
              <a:t>, without any </a:t>
            </a: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at all</a:t>
            </a:r>
            <a:endParaRPr/>
          </a:p>
        </p:txBody>
      </p:sp>
      <p:sp>
        <p:nvSpPr>
          <p:cNvPr id="294" name="Google Shape;294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295" name="Google Shape;295;p3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itself is just a wrapper for most things we could’ve done ourselves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Most commands call to other tools, </a:t>
            </a:r>
            <a:r>
              <a:rPr lang="de">
                <a:solidFill>
                  <a:srgbClr val="FFFF00"/>
                </a:solidFill>
              </a:rPr>
              <a:t>cargo build</a:t>
            </a:r>
            <a:r>
              <a:rPr lang="de"/>
              <a:t> also simply runs </a:t>
            </a:r>
            <a:r>
              <a:rPr lang="de">
                <a:solidFill>
                  <a:srgbClr val="FFFF00"/>
                </a:solidFill>
              </a:rPr>
              <a:t>rustc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In fact, </a:t>
            </a:r>
            <a:r>
              <a:rPr lang="de">
                <a:solidFill>
                  <a:srgbClr val="00FF00"/>
                </a:solidFill>
              </a:rPr>
              <a:t>all</a:t>
            </a:r>
            <a:r>
              <a:rPr lang="de"/>
              <a:t> of the previous exercises and sessions could’ve been done purely with </a:t>
            </a:r>
            <a:r>
              <a:rPr lang="de">
                <a:solidFill>
                  <a:srgbClr val="FFFF00"/>
                </a:solidFill>
              </a:rPr>
              <a:t>rustc</a:t>
            </a:r>
            <a:r>
              <a:rPr lang="de"/>
              <a:t>, without any </a:t>
            </a: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at all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However, cargo makes a lot of things more convenient, and easier: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build/run</a:t>
            </a:r>
            <a:r>
              <a:rPr lang="de"/>
              <a:t> takes up all the work of including files, creating executables, and passing instructions to rustc</a:t>
            </a:r>
            <a:endParaRPr/>
          </a:p>
        </p:txBody>
      </p:sp>
      <p:sp>
        <p:nvSpPr>
          <p:cNvPr id="301" name="Google Shape;301;p3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02" name="Google Shape;302;p3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itself is just a wrapper for most things we could’ve done ourselves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Most commands call to other tools, </a:t>
            </a:r>
            <a:r>
              <a:rPr lang="de">
                <a:solidFill>
                  <a:srgbClr val="FFFF00"/>
                </a:solidFill>
              </a:rPr>
              <a:t>cargo build</a:t>
            </a:r>
            <a:r>
              <a:rPr lang="de"/>
              <a:t> also simply runs </a:t>
            </a:r>
            <a:r>
              <a:rPr lang="de">
                <a:solidFill>
                  <a:srgbClr val="FFFF00"/>
                </a:solidFill>
              </a:rPr>
              <a:t>rustc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In fact, </a:t>
            </a:r>
            <a:r>
              <a:rPr lang="de">
                <a:solidFill>
                  <a:srgbClr val="00FF00"/>
                </a:solidFill>
              </a:rPr>
              <a:t>all</a:t>
            </a:r>
            <a:r>
              <a:rPr lang="de"/>
              <a:t> of the previous exercises and sessions could’ve been done purely with </a:t>
            </a:r>
            <a:r>
              <a:rPr lang="de">
                <a:solidFill>
                  <a:srgbClr val="FFFF00"/>
                </a:solidFill>
              </a:rPr>
              <a:t>rustc</a:t>
            </a:r>
            <a:r>
              <a:rPr lang="de"/>
              <a:t>, without any </a:t>
            </a: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at all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However, cargo makes a lot of things more convenient, and easier: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build/run</a:t>
            </a:r>
            <a:r>
              <a:rPr lang="de"/>
              <a:t> takes up all the work of including files, creating executables, and passing instructions to rustc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Where cargo is 100% required is when we want to add </a:t>
            </a:r>
            <a:r>
              <a:rPr lang="de">
                <a:solidFill>
                  <a:srgbClr val="00FF00"/>
                </a:solidFill>
              </a:rPr>
              <a:t>dependencies</a:t>
            </a:r>
            <a:r>
              <a:rPr lang="de"/>
              <a:t> to our project, for example </a:t>
            </a:r>
            <a:r>
              <a:rPr lang="de">
                <a:solidFill>
                  <a:srgbClr val="00FF00"/>
                </a:solidFill>
              </a:rPr>
              <a:t>external libraries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308" name="Google Shape;308;p3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09" name="Google Shape;309;p3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9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is the package manager of Rust, which means: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keeps track of all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where to find the code for the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how to include that code into your project, so it compiles successfully</a:t>
            </a:r>
            <a:endParaRPr/>
          </a:p>
        </p:txBody>
      </p:sp>
      <p:sp>
        <p:nvSpPr>
          <p:cNvPr id="315" name="Google Shape;315;p3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16" name="Google Shape;316;p3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0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is the package manager of Rust, which means: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keeps track of all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where to find the code for the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how to include that code into your project, so it compiles successfully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There are many packages that can be included in a project: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Your own packages created using </a:t>
            </a:r>
            <a:r>
              <a:rPr lang="de">
                <a:solidFill>
                  <a:srgbClr val="FFFF00"/>
                </a:solidFill>
              </a:rPr>
              <a:t>cargo new</a:t>
            </a:r>
            <a:endParaRPr>
              <a:solidFill>
                <a:srgbClr val="FF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Packages that other people published using </a:t>
            </a:r>
            <a:r>
              <a:rPr lang="de">
                <a:solidFill>
                  <a:srgbClr val="FFFF00"/>
                </a:solidFill>
              </a:rPr>
              <a:t>cargo publish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322" name="Google Shape;322;p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23" name="Google Shape;323;p4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cargo </a:t>
            </a:r>
            <a:r>
              <a:rPr lang="de"/>
              <a:t>is the package manager of Rust, which means: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keeps track of all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where to find the code for the packages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 knows how to include that code into your project, so it compiles successfully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There are many packages that can be included in a project: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Your own packages created using </a:t>
            </a:r>
            <a:r>
              <a:rPr lang="de">
                <a:solidFill>
                  <a:srgbClr val="FFFF00"/>
                </a:solidFill>
              </a:rPr>
              <a:t>cargo new</a:t>
            </a:r>
            <a:endParaRPr>
              <a:solidFill>
                <a:srgbClr val="FF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Packages that other people published using </a:t>
            </a:r>
            <a:r>
              <a:rPr lang="de">
                <a:solidFill>
                  <a:srgbClr val="FFFF00"/>
                </a:solidFill>
              </a:rPr>
              <a:t>cargo publish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This is when </a:t>
            </a:r>
            <a:r>
              <a:rPr lang="de">
                <a:solidFill>
                  <a:srgbClr val="FFFF00"/>
                </a:solidFill>
              </a:rPr>
              <a:t>Cargo.toml</a:t>
            </a:r>
            <a:r>
              <a:rPr lang="de"/>
              <a:t> enters the playing field</a:t>
            </a:r>
            <a:endParaRPr/>
          </a:p>
        </p:txBody>
      </p:sp>
      <p:sp>
        <p:nvSpPr>
          <p:cNvPr id="329" name="Google Shape;329;p4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30" name="Google Shape;330;p4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Plan for today</a:t>
            </a:r>
            <a:endParaRPr/>
          </a:p>
        </p:txBody>
      </p:sp>
      <p:sp>
        <p:nvSpPr>
          <p:cNvPr id="148" name="Google Shape;148;p1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Recap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Today, we’ll do something random:</a:t>
            </a:r>
            <a:endParaRPr/>
          </a:p>
        </p:txBody>
      </p:sp>
      <p:sp>
        <p:nvSpPr>
          <p:cNvPr id="336" name="Google Shape;336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37" name="Google Shape;337;p4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Today, we’ll do something random: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Using the </a:t>
            </a:r>
            <a:r>
              <a:rPr lang="de">
                <a:solidFill>
                  <a:srgbClr val="FFFF00"/>
                </a:solidFill>
              </a:rPr>
              <a:t>rand </a:t>
            </a:r>
            <a:r>
              <a:rPr lang="de"/>
              <a:t>package, and the graphics library </a:t>
            </a:r>
            <a:r>
              <a:rPr lang="de">
                <a:solidFill>
                  <a:srgbClr val="FFFF00"/>
                </a:solidFill>
              </a:rPr>
              <a:t>raylib</a:t>
            </a:r>
            <a:r>
              <a:rPr lang="de"/>
              <a:t>, we’ll</a:t>
            </a:r>
            <a:r>
              <a:rPr lang="de"/>
              <a:t> implement Game Of Life</a:t>
            </a:r>
            <a:endParaRPr/>
          </a:p>
        </p:txBody>
      </p:sp>
      <p:sp>
        <p:nvSpPr>
          <p:cNvPr id="343" name="Google Shape;343;p4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44" name="Google Shape;344;p4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4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Today, we’ll do something random: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Using the </a:t>
            </a:r>
            <a:r>
              <a:rPr lang="de">
                <a:solidFill>
                  <a:srgbClr val="FFFF00"/>
                </a:solidFill>
              </a:rPr>
              <a:t>rand </a:t>
            </a:r>
            <a:r>
              <a:rPr lang="de"/>
              <a:t>package, and the graphics library </a:t>
            </a:r>
            <a:r>
              <a:rPr lang="de">
                <a:solidFill>
                  <a:srgbClr val="FFFF00"/>
                </a:solidFill>
              </a:rPr>
              <a:t>raylib</a:t>
            </a:r>
            <a:r>
              <a:rPr lang="de"/>
              <a:t>, we’ll implement Game Of Life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rand </a:t>
            </a:r>
            <a:r>
              <a:rPr lang="de"/>
              <a:t>allows us to generate random numbers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it’s not part of the </a:t>
            </a:r>
            <a:r>
              <a:rPr lang="de"/>
              <a:t>standard</a:t>
            </a:r>
            <a:r>
              <a:rPr lang="de"/>
              <a:t> library, so we need to import 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>
                <a:solidFill>
                  <a:srgbClr val="FFFF00"/>
                </a:solidFill>
              </a:rPr>
              <a:t>raylib </a:t>
            </a:r>
            <a:r>
              <a:rPr lang="de"/>
              <a:t>allows us to easily create a window and draw on it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so we’re not limited to the console anymore</a:t>
            </a:r>
            <a:endParaRPr/>
          </a:p>
        </p:txBody>
      </p:sp>
      <p:sp>
        <p:nvSpPr>
          <p:cNvPr id="350" name="Google Shape;350;p4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51" name="Google Shape;351;p4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357" name="Google Shape;357;p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58" name="Google Shape;358;p4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6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364" name="Google Shape;364;p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65" name="Google Shape;365;p4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6" name="Google Shape;36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8009" y="2262600"/>
            <a:ext cx="5557874" cy="309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67" name="Google Shape;367;p46"/>
          <p:cNvCxnSpPr/>
          <p:nvPr/>
        </p:nvCxnSpPr>
        <p:spPr>
          <a:xfrm flipH="1" rot="10800000">
            <a:off x="1970225" y="2536925"/>
            <a:ext cx="1019100" cy="50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8" name="Google Shape;368;p46"/>
          <p:cNvSpPr txBox="1"/>
          <p:nvPr/>
        </p:nvSpPr>
        <p:spPr>
          <a:xfrm>
            <a:off x="992825" y="2949175"/>
            <a:ext cx="307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Executable, other option would’ve been library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7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</p:txBody>
      </p:sp>
      <p:sp>
        <p:nvSpPr>
          <p:cNvPr id="374" name="Google Shape;374;p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75" name="Google Shape;375;p4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8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r>
              <a:rPr lang="de"/>
              <a:t>:</a:t>
            </a:r>
            <a:endParaRPr/>
          </a:p>
        </p:txBody>
      </p:sp>
      <p:sp>
        <p:nvSpPr>
          <p:cNvPr id="381" name="Google Shape;381;p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82" name="Google Shape;382;p4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3" name="Google Shape;38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25" y="2614525"/>
            <a:ext cx="8376550" cy="1202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4" name="Google Shape;384;p48"/>
          <p:cNvCxnSpPr/>
          <p:nvPr/>
        </p:nvCxnSpPr>
        <p:spPr>
          <a:xfrm flipH="1">
            <a:off x="6616500" y="2499850"/>
            <a:ext cx="393600" cy="13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9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r>
              <a:rPr lang="de"/>
              <a:t>:</a:t>
            </a:r>
            <a:endParaRPr/>
          </a:p>
        </p:txBody>
      </p:sp>
      <p:sp>
        <p:nvSpPr>
          <p:cNvPr id="390" name="Google Shape;390;p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391" name="Google Shape;391;p4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2" name="Google Shape;39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25" y="2614525"/>
            <a:ext cx="8376550" cy="1202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3" name="Google Shape;393;p49"/>
          <p:cNvCxnSpPr/>
          <p:nvPr/>
        </p:nvCxnSpPr>
        <p:spPr>
          <a:xfrm flipH="1">
            <a:off x="6616500" y="2499850"/>
            <a:ext cx="393600" cy="13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4" name="Google Shape;394;p49"/>
          <p:cNvCxnSpPr/>
          <p:nvPr/>
        </p:nvCxnSpPr>
        <p:spPr>
          <a:xfrm>
            <a:off x="839975" y="1795750"/>
            <a:ext cx="472500" cy="107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5" name="Google Shape;395;p49"/>
          <p:cNvSpPr txBox="1"/>
          <p:nvPr/>
        </p:nvSpPr>
        <p:spPr>
          <a:xfrm>
            <a:off x="399925" y="1452975"/>
            <a:ext cx="1083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rustc :)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6" name="Google Shape;396;p49"/>
          <p:cNvCxnSpPr/>
          <p:nvPr/>
        </p:nvCxnSpPr>
        <p:spPr>
          <a:xfrm rot="10800000">
            <a:off x="4221625" y="2981600"/>
            <a:ext cx="866100" cy="977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7" name="Google Shape;397;p49"/>
          <p:cNvSpPr txBox="1"/>
          <p:nvPr/>
        </p:nvSpPr>
        <p:spPr>
          <a:xfrm>
            <a:off x="4531850" y="3861725"/>
            <a:ext cx="2668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code :^)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8" name="Google Shape;398;p49"/>
          <p:cNvSpPr/>
          <p:nvPr/>
        </p:nvSpPr>
        <p:spPr>
          <a:xfrm>
            <a:off x="3799975" y="2833375"/>
            <a:ext cx="732000" cy="1713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49"/>
          <p:cNvSpPr/>
          <p:nvPr/>
        </p:nvSpPr>
        <p:spPr>
          <a:xfrm>
            <a:off x="1168875" y="2833375"/>
            <a:ext cx="370500" cy="1713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0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Now, we need to add the packages to our project, so we can use them</a:t>
            </a:r>
            <a:endParaRPr/>
          </a:p>
        </p:txBody>
      </p:sp>
      <p:sp>
        <p:nvSpPr>
          <p:cNvPr id="405" name="Google Shape;405;p5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406" name="Google Shape;406;p5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1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Now, we need to add the packages to our project, so we can use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There are two ways to do that: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add &lt;package_name&gt;</a:t>
            </a:r>
            <a:endParaRPr>
              <a:solidFill>
                <a:srgbClr val="FF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Manually modify </a:t>
            </a:r>
            <a:r>
              <a:rPr lang="de">
                <a:solidFill>
                  <a:srgbClr val="FFFF00"/>
                </a:solidFill>
              </a:rPr>
              <a:t>Cargo.toml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412" name="Google Shape;412;p5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413" name="Google Shape;413;p5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Plan for today</a:t>
            </a:r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Recap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cargo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52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Now, we need to add the packages to our project, so we can use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There are two ways to do that: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add &lt;package_name&gt;</a:t>
            </a:r>
            <a:endParaRPr>
              <a:solidFill>
                <a:srgbClr val="FF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Manually modify </a:t>
            </a:r>
            <a:r>
              <a:rPr lang="de">
                <a:solidFill>
                  <a:srgbClr val="FFFF00"/>
                </a:solidFill>
              </a:rPr>
              <a:t>Cargo.toml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But how do we know how the package is called, how do we know what to </a:t>
            </a:r>
            <a:r>
              <a:rPr lang="de"/>
              <a:t>include?</a:t>
            </a:r>
            <a:endParaRPr/>
          </a:p>
        </p:txBody>
      </p:sp>
      <p:sp>
        <p:nvSpPr>
          <p:cNvPr id="419" name="Google Shape;419;p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420" name="Google Shape;420;p5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3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start, we need to create a new project as usual: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new &lt;project_name&gt;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we now run the code using </a:t>
            </a:r>
            <a:r>
              <a:rPr lang="de">
                <a:solidFill>
                  <a:srgbClr val="FFFF00"/>
                </a:solidFill>
              </a:rPr>
              <a:t>cargo run</a:t>
            </a:r>
            <a:r>
              <a:rPr lang="de"/>
              <a:t>, we get the usual “Hello, world!” output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To show what work </a:t>
            </a:r>
            <a:r>
              <a:rPr lang="de">
                <a:solidFill>
                  <a:srgbClr val="FFFF00"/>
                </a:solidFill>
              </a:rPr>
              <a:t>cargo</a:t>
            </a:r>
            <a:r>
              <a:rPr lang="de"/>
              <a:t> does in the background, we can add the flag </a:t>
            </a:r>
            <a:r>
              <a:rPr lang="de">
                <a:solidFill>
                  <a:srgbClr val="00FF00"/>
                </a:solidFill>
              </a:rPr>
              <a:t>--verbose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Now, we need to add the packages to our project, so we can use them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There are two ways to do that: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FFFF00"/>
                </a:solidFill>
              </a:rPr>
              <a:t>cargo add &lt;package_name&gt;</a:t>
            </a:r>
            <a:endParaRPr>
              <a:solidFill>
                <a:srgbClr val="FFFF00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Manually modify </a:t>
            </a:r>
            <a:r>
              <a:rPr lang="de">
                <a:solidFill>
                  <a:srgbClr val="FFFF00"/>
                </a:solidFill>
              </a:rPr>
              <a:t>Cargo.toml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But how do we know how the package is called, how do we know what to include?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All released packages can be </a:t>
            </a:r>
            <a:r>
              <a:rPr lang="de"/>
              <a:t>browsed on </a:t>
            </a:r>
            <a:r>
              <a:rPr lang="de">
                <a:solidFill>
                  <a:srgbClr val="FFFF00"/>
                </a:solidFill>
              </a:rPr>
              <a:t>crates.io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On there, you can easily see how to add a package</a:t>
            </a:r>
            <a:endParaRPr/>
          </a:p>
        </p:txBody>
      </p:sp>
      <p:sp>
        <p:nvSpPr>
          <p:cNvPr id="426" name="Google Shape;426;p5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427" name="Google Shape;427;p5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3" name="Google Shape;43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9" name="Google Shape;43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55"/>
          <p:cNvSpPr/>
          <p:nvPr/>
        </p:nvSpPr>
        <p:spPr>
          <a:xfrm>
            <a:off x="2220375" y="688650"/>
            <a:ext cx="4478400" cy="619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1" name="Google Shape;441;p55"/>
          <p:cNvSpPr txBox="1"/>
          <p:nvPr/>
        </p:nvSpPr>
        <p:spPr>
          <a:xfrm>
            <a:off x="4030575" y="984750"/>
            <a:ext cx="266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short description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5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47" name="Google Shape;4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56"/>
          <p:cNvSpPr/>
          <p:nvPr/>
        </p:nvSpPr>
        <p:spPr>
          <a:xfrm flipH="1" rot="10800000">
            <a:off x="2220375" y="1786575"/>
            <a:ext cx="3159300" cy="3145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p56"/>
          <p:cNvSpPr txBox="1"/>
          <p:nvPr/>
        </p:nvSpPr>
        <p:spPr>
          <a:xfrm>
            <a:off x="2711475" y="1786575"/>
            <a:ext cx="266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README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5" name="Google Shape;45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57"/>
          <p:cNvSpPr/>
          <p:nvPr/>
        </p:nvSpPr>
        <p:spPr>
          <a:xfrm rot="10800000">
            <a:off x="5425775" y="3630075"/>
            <a:ext cx="1510200" cy="1301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7" name="Google Shape;457;p57"/>
          <p:cNvSpPr txBox="1"/>
          <p:nvPr/>
        </p:nvSpPr>
        <p:spPr>
          <a:xfrm>
            <a:off x="4267775" y="3630075"/>
            <a:ext cx="266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Useful links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3" name="Google Shape;46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58"/>
          <p:cNvSpPr/>
          <p:nvPr/>
        </p:nvSpPr>
        <p:spPr>
          <a:xfrm rot="10800000">
            <a:off x="5425775" y="2495175"/>
            <a:ext cx="1510200" cy="1134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58"/>
          <p:cNvSpPr txBox="1"/>
          <p:nvPr/>
        </p:nvSpPr>
        <p:spPr>
          <a:xfrm>
            <a:off x="4267775" y="2495175"/>
            <a:ext cx="2668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Installation :)</a:t>
            </a:r>
            <a:endParaRPr sz="9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1" name="Google Shape;47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72" name="Google Shape;472;p59"/>
          <p:cNvSpPr txBox="1"/>
          <p:nvPr/>
        </p:nvSpPr>
        <p:spPr>
          <a:xfrm>
            <a:off x="6977125" y="1781875"/>
            <a:ext cx="2090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dependencies directly,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gets the latest release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3" name="Google Shape;473;p59"/>
          <p:cNvSpPr/>
          <p:nvPr/>
        </p:nvSpPr>
        <p:spPr>
          <a:xfrm rot="10800000">
            <a:off x="5496250" y="2925975"/>
            <a:ext cx="1292700" cy="25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9" name="Google Shape;47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60"/>
          <p:cNvSpPr txBox="1"/>
          <p:nvPr/>
        </p:nvSpPr>
        <p:spPr>
          <a:xfrm>
            <a:off x="6977125" y="2162875"/>
            <a:ext cx="205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Specify a concrete version,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example compatibility with other crates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60"/>
          <p:cNvSpPr/>
          <p:nvPr/>
        </p:nvSpPr>
        <p:spPr>
          <a:xfrm rot="10800000">
            <a:off x="5496250" y="3335833"/>
            <a:ext cx="1292700" cy="25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6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87" name="Google Shape;48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6873" y="221263"/>
            <a:ext cx="4810251" cy="470097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61"/>
          <p:cNvSpPr txBox="1"/>
          <p:nvPr/>
        </p:nvSpPr>
        <p:spPr>
          <a:xfrm>
            <a:off x="6977125" y="1781875"/>
            <a:ext cx="2057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dependencies directly,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gets the latest release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9" name="Google Shape;489;p61"/>
          <p:cNvSpPr txBox="1"/>
          <p:nvPr/>
        </p:nvSpPr>
        <p:spPr>
          <a:xfrm>
            <a:off x="6977125" y="2162875"/>
            <a:ext cx="2057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Specify a concrete version,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example compatibility with other crates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0" name="Google Shape;490;p61"/>
          <p:cNvSpPr txBox="1"/>
          <p:nvPr/>
        </p:nvSpPr>
        <p:spPr>
          <a:xfrm>
            <a:off x="6982825" y="2981725"/>
            <a:ext cx="204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doesn’t matter which option you choose, all dependencies are handled via Cargo.toml and can be changed at any time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1" name="Google Shape;491;p61"/>
          <p:cNvSpPr/>
          <p:nvPr/>
        </p:nvSpPr>
        <p:spPr>
          <a:xfrm rot="10800000">
            <a:off x="5496250" y="2925975"/>
            <a:ext cx="1292700" cy="25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2" name="Google Shape;492;p61"/>
          <p:cNvSpPr/>
          <p:nvPr/>
        </p:nvSpPr>
        <p:spPr>
          <a:xfrm rot="10800000">
            <a:off x="5496250" y="3333999"/>
            <a:ext cx="1292700" cy="25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Plan for today</a:t>
            </a:r>
            <a:endParaRPr/>
          </a:p>
        </p:txBody>
      </p:sp>
      <p:sp>
        <p:nvSpPr>
          <p:cNvPr id="162" name="Google Shape;162;p1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Recap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cargo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de"/>
              <a:t>Q/A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8" name="Google Shape;49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3025" y="298725"/>
            <a:ext cx="4937951" cy="454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99" name="Google Shape;499;p62"/>
          <p:cNvSpPr txBox="1"/>
          <p:nvPr/>
        </p:nvSpPr>
        <p:spPr>
          <a:xfrm>
            <a:off x="6977125" y="2543875"/>
            <a:ext cx="2057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Also need to add this to our Cargo.toml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0" name="Google Shape;500;p62"/>
          <p:cNvSpPr/>
          <p:nvPr/>
        </p:nvSpPr>
        <p:spPr>
          <a:xfrm rot="10800000">
            <a:off x="5716950" y="3651100"/>
            <a:ext cx="1292700" cy="25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3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done successfully, your Cargo.toml should look like this:</a:t>
            </a:r>
            <a:endParaRPr/>
          </a:p>
        </p:txBody>
      </p:sp>
      <p:sp>
        <p:nvSpPr>
          <p:cNvPr id="506" name="Google Shape;506;p6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07" name="Google Shape;507;p6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08" name="Google Shape;508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7312" y="1906925"/>
            <a:ext cx="2489375" cy="293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4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If done successfully, your Cargo.toml should look like this:</a:t>
            </a:r>
            <a:endParaRPr/>
          </a:p>
        </p:txBody>
      </p:sp>
      <p:sp>
        <p:nvSpPr>
          <p:cNvPr id="514" name="Google Shape;514;p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15" name="Google Shape;515;p6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16" name="Google Shape;516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7312" y="1906925"/>
            <a:ext cx="2489375" cy="2931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7" name="Google Shape;517;p64"/>
          <p:cNvCxnSpPr/>
          <p:nvPr/>
        </p:nvCxnSpPr>
        <p:spPr>
          <a:xfrm flipH="1">
            <a:off x="4768250" y="3083525"/>
            <a:ext cx="1445100" cy="93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18" name="Google Shape;518;p64"/>
          <p:cNvSpPr txBox="1"/>
          <p:nvPr/>
        </p:nvSpPr>
        <p:spPr>
          <a:xfrm>
            <a:off x="6213350" y="2712950"/>
            <a:ext cx="266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is everything cargo needs to properly import and build everything the next time you run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cargo build/run</a:t>
            </a:r>
            <a:endParaRPr sz="1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65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We can now use the packages, and work with them</a:t>
            </a:r>
            <a:endParaRPr/>
          </a:p>
        </p:txBody>
      </p:sp>
      <p:sp>
        <p:nvSpPr>
          <p:cNvPr id="524" name="Google Shape;524;p6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25" name="Google Shape;525;p6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66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6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32" name="Google Shape;532;p6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33" name="Google Shape;533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00" y="1397377"/>
            <a:ext cx="7710625" cy="33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67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40" name="Google Shape;540;p6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1" name="Google Shape;54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00" y="1397377"/>
            <a:ext cx="7710625" cy="33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67"/>
          <p:cNvSpPr txBox="1"/>
          <p:nvPr/>
        </p:nvSpPr>
        <p:spPr>
          <a:xfrm>
            <a:off x="4568900" y="758125"/>
            <a:ext cx="3832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Without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use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we’d always have to specify the full 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module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path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For example,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use std::fmt::Debug;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allows us to write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impl Debug for …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instead of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impl std::fmt::Debug for …</a:t>
            </a:r>
            <a:endParaRPr sz="1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3" name="Google Shape;543;p67"/>
          <p:cNvSpPr/>
          <p:nvPr/>
        </p:nvSpPr>
        <p:spPr>
          <a:xfrm rot="10800000">
            <a:off x="716700" y="1404500"/>
            <a:ext cx="325200" cy="1929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8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6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50" name="Google Shape;550;p6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51" name="Google Shape;55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00" y="1397377"/>
            <a:ext cx="7710625" cy="33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552" name="Google Shape;552;p68"/>
          <p:cNvSpPr txBox="1"/>
          <p:nvPr/>
        </p:nvSpPr>
        <p:spPr>
          <a:xfrm>
            <a:off x="4594825" y="1397375"/>
            <a:ext cx="383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Most packages come with a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prelude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usually it makes sense to import everything it offers using the wildcard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*</a:t>
            </a:r>
            <a:endParaRPr sz="1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68"/>
          <p:cNvSpPr/>
          <p:nvPr/>
        </p:nvSpPr>
        <p:spPr>
          <a:xfrm rot="10800000">
            <a:off x="2352500" y="1397300"/>
            <a:ext cx="283800" cy="204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9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6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60" name="Google Shape;560;p6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61" name="Google Shape;561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00" y="1397377"/>
            <a:ext cx="7710625" cy="3316475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69"/>
          <p:cNvSpPr/>
          <p:nvPr/>
        </p:nvSpPr>
        <p:spPr>
          <a:xfrm>
            <a:off x="5277650" y="2184875"/>
            <a:ext cx="273300" cy="9141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3" name="Google Shape;563;p69"/>
          <p:cNvSpPr txBox="1"/>
          <p:nvPr/>
        </p:nvSpPr>
        <p:spPr>
          <a:xfrm>
            <a:off x="5550950" y="2472575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create a window here of size 640x480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70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70" name="Google Shape;570;p7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71" name="Google Shape;571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700" y="1397377"/>
            <a:ext cx="7710625" cy="3316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72" name="Google Shape;572;p70"/>
          <p:cNvCxnSpPr/>
          <p:nvPr/>
        </p:nvCxnSpPr>
        <p:spPr>
          <a:xfrm flipH="1">
            <a:off x="4002250" y="3009400"/>
            <a:ext cx="1650600" cy="44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3" name="Google Shape;573;p70"/>
          <p:cNvSpPr txBox="1"/>
          <p:nvPr/>
        </p:nvSpPr>
        <p:spPr>
          <a:xfrm>
            <a:off x="5588000" y="2772600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Drawing loop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74" name="Google Shape;574;p70"/>
          <p:cNvCxnSpPr/>
          <p:nvPr/>
        </p:nvCxnSpPr>
        <p:spPr>
          <a:xfrm flipH="1">
            <a:off x="4703175" y="3315125"/>
            <a:ext cx="1037700" cy="56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5" name="Google Shape;575;p70"/>
          <p:cNvSpPr txBox="1"/>
          <p:nvPr/>
        </p:nvSpPr>
        <p:spPr>
          <a:xfrm>
            <a:off x="5652850" y="3075650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white background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6" name="Google Shape;576;p70"/>
          <p:cNvSpPr txBox="1"/>
          <p:nvPr/>
        </p:nvSpPr>
        <p:spPr>
          <a:xfrm>
            <a:off x="5652850" y="3541325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Show “Hello, world!” on screen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77" name="Google Shape;577;p70"/>
          <p:cNvCxnSpPr>
            <a:stCxn id="576" idx="1"/>
          </p:cNvCxnSpPr>
          <p:nvPr/>
        </p:nvCxnSpPr>
        <p:spPr>
          <a:xfrm flipH="1">
            <a:off x="4800550" y="3710675"/>
            <a:ext cx="852300" cy="39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7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83" name="Google Shape;583;p7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84" name="Google Shape;584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75" y="1713799"/>
            <a:ext cx="7914452" cy="2238825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71"/>
          <p:cNvSpPr txBox="1"/>
          <p:nvPr/>
        </p:nvSpPr>
        <p:spPr>
          <a:xfrm>
            <a:off x="859725" y="1328900"/>
            <a:ext cx="450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Executing </a:t>
            </a:r>
            <a:r>
              <a:rPr lang="de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cargo run</a:t>
            </a: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now shows us the following: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169" name="Google Shape;169;p1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7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591" name="Google Shape;591;p7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92" name="Google Shape;592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75" y="1713799"/>
            <a:ext cx="7914452" cy="2238825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p72"/>
          <p:cNvSpPr txBox="1"/>
          <p:nvPr/>
        </p:nvSpPr>
        <p:spPr>
          <a:xfrm>
            <a:off x="859725" y="1328900"/>
            <a:ext cx="450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Executing </a:t>
            </a:r>
            <a:r>
              <a:rPr lang="de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cargo run</a:t>
            </a: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now shows us the following: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4" name="Google Shape;594;p72"/>
          <p:cNvSpPr/>
          <p:nvPr/>
        </p:nvSpPr>
        <p:spPr>
          <a:xfrm>
            <a:off x="3091225" y="1929575"/>
            <a:ext cx="676200" cy="3849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Lato"/>
                <a:ea typeface="Lato"/>
                <a:cs typeface="Lato"/>
                <a:sym typeface="Lato"/>
              </a:rPr>
              <a:t>2/3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5" name="Google Shape;595;p72"/>
          <p:cNvSpPr txBox="1"/>
          <p:nvPr/>
        </p:nvSpPr>
        <p:spPr>
          <a:xfrm>
            <a:off x="3767425" y="1929575"/>
            <a:ext cx="450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does cargo compile more than two packages?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01" name="Google Shape;601;p7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2" name="Google Shape;602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775" y="1713799"/>
            <a:ext cx="7914452" cy="2238825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73"/>
          <p:cNvSpPr txBox="1"/>
          <p:nvPr/>
        </p:nvSpPr>
        <p:spPr>
          <a:xfrm>
            <a:off x="859725" y="1328900"/>
            <a:ext cx="4507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Executing </a:t>
            </a:r>
            <a:r>
              <a:rPr lang="de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cargo run</a:t>
            </a: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now shows us the following: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4" name="Google Shape;604;p73"/>
          <p:cNvSpPr/>
          <p:nvPr/>
        </p:nvSpPr>
        <p:spPr>
          <a:xfrm>
            <a:off x="3091225" y="1929575"/>
            <a:ext cx="676200" cy="384900"/>
          </a:xfrm>
          <a:prstGeom prst="rect">
            <a:avLst/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latin typeface="Lato"/>
                <a:ea typeface="Lato"/>
                <a:cs typeface="Lato"/>
                <a:sym typeface="Lato"/>
              </a:rPr>
              <a:t>2/3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5" name="Google Shape;605;p73"/>
          <p:cNvSpPr txBox="1"/>
          <p:nvPr/>
        </p:nvSpPr>
        <p:spPr>
          <a:xfrm>
            <a:off x="3767425" y="1929575"/>
            <a:ext cx="45072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does cargo compile more than two packages?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Answer:</a:t>
            </a:r>
            <a:b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Packages themselves can depend on other packages too :)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11" name="Google Shape;611;p7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2" name="Google Shape;612;p74"/>
          <p:cNvSpPr txBox="1"/>
          <p:nvPr/>
        </p:nvSpPr>
        <p:spPr>
          <a:xfrm>
            <a:off x="859725" y="1328900"/>
            <a:ext cx="7104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Executing </a:t>
            </a:r>
            <a:r>
              <a:rPr lang="de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cargo run –verbose</a:t>
            </a: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now shows us the following :^) A lot of work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13" name="Google Shape;613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3575" y="1734850"/>
            <a:ext cx="5456850" cy="2986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7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19" name="Google Shape;619;p7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0" name="Google Shape;620;p75"/>
          <p:cNvSpPr txBox="1"/>
          <p:nvPr/>
        </p:nvSpPr>
        <p:spPr>
          <a:xfrm>
            <a:off x="859725" y="1328900"/>
            <a:ext cx="7104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output of our program, if done correctly, looks like this: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1" name="Google Shape;621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850" y="1713800"/>
            <a:ext cx="6956303" cy="3124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7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27" name="Google Shape;627;p7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8" name="Google Shape;628;p76"/>
          <p:cNvSpPr txBox="1"/>
          <p:nvPr/>
        </p:nvSpPr>
        <p:spPr>
          <a:xfrm>
            <a:off x="859725" y="1328900"/>
            <a:ext cx="7104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output of our program, if done correctly, looks like this: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9" name="Google Shape;629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850" y="1713800"/>
            <a:ext cx="6956303" cy="3124902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76"/>
          <p:cNvSpPr/>
          <p:nvPr/>
        </p:nvSpPr>
        <p:spPr>
          <a:xfrm>
            <a:off x="955775" y="1832825"/>
            <a:ext cx="153000" cy="28905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1" name="Google Shape;631;p76"/>
          <p:cNvSpPr txBox="1"/>
          <p:nvPr/>
        </p:nvSpPr>
        <p:spPr>
          <a:xfrm>
            <a:off x="182200" y="3108725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raylib info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p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37" name="Google Shape;637;p7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38" name="Google Shape;638;p77"/>
          <p:cNvSpPr txBox="1"/>
          <p:nvPr/>
        </p:nvSpPr>
        <p:spPr>
          <a:xfrm>
            <a:off x="859725" y="1328900"/>
            <a:ext cx="71046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output of our program, if done correctly, looks like this: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39" name="Google Shape;639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850" y="1713800"/>
            <a:ext cx="6956303" cy="3124902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p77"/>
          <p:cNvSpPr/>
          <p:nvPr/>
        </p:nvSpPr>
        <p:spPr>
          <a:xfrm>
            <a:off x="4647650" y="2087575"/>
            <a:ext cx="2223600" cy="1834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1" name="Google Shape;641;p77"/>
          <p:cNvSpPr txBox="1"/>
          <p:nvPr/>
        </p:nvSpPr>
        <p:spPr>
          <a:xfrm>
            <a:off x="4647650" y="1731338"/>
            <a:ext cx="2668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our window :D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7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47" name="Google Shape;647;p7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48" name="Google Shape;648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78"/>
          <p:cNvSpPr txBox="1"/>
          <p:nvPr/>
        </p:nvSpPr>
        <p:spPr>
          <a:xfrm>
            <a:off x="5927850" y="1123300"/>
            <a:ext cx="3216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7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55" name="Google Shape;655;p7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56" name="Google Shape;656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79"/>
          <p:cNvSpPr/>
          <p:nvPr/>
        </p:nvSpPr>
        <p:spPr>
          <a:xfrm>
            <a:off x="1254700" y="2894525"/>
            <a:ext cx="2575200" cy="301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8" name="Google Shape;658;p79"/>
          <p:cNvSpPr txBox="1"/>
          <p:nvPr/>
        </p:nvSpPr>
        <p:spPr>
          <a:xfrm>
            <a:off x="5927850" y="1123300"/>
            <a:ext cx="321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pause the simulation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8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64" name="Google Shape;664;p8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65" name="Google Shape;665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80"/>
          <p:cNvSpPr/>
          <p:nvPr/>
        </p:nvSpPr>
        <p:spPr>
          <a:xfrm>
            <a:off x="1254700" y="3181675"/>
            <a:ext cx="2755200" cy="301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7" name="Google Shape;667;p80"/>
          <p:cNvSpPr txBox="1"/>
          <p:nvPr/>
        </p:nvSpPr>
        <p:spPr>
          <a:xfrm>
            <a:off x="5927850" y="1123300"/>
            <a:ext cx="3216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pause the simulation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randomize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8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73" name="Google Shape;673;p8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74" name="Google Shape;674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75" name="Google Shape;675;p81"/>
          <p:cNvSpPr/>
          <p:nvPr/>
        </p:nvSpPr>
        <p:spPr>
          <a:xfrm>
            <a:off x="1254700" y="3477468"/>
            <a:ext cx="2774400" cy="301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6" name="Google Shape;676;p81"/>
          <p:cNvSpPr txBox="1"/>
          <p:nvPr/>
        </p:nvSpPr>
        <p:spPr>
          <a:xfrm>
            <a:off x="5927850" y="1123300"/>
            <a:ext cx="3216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pause the simulation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randomize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g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place a glider in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175" name="Google Shape;175;p1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19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Ownership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 Checker</a:t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8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82" name="Google Shape;682;p8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83" name="Google Shape;683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82"/>
          <p:cNvSpPr/>
          <p:nvPr/>
        </p:nvSpPr>
        <p:spPr>
          <a:xfrm>
            <a:off x="1254700" y="3916650"/>
            <a:ext cx="1521300" cy="441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5" name="Google Shape;685;p82"/>
          <p:cNvSpPr txBox="1"/>
          <p:nvPr/>
        </p:nvSpPr>
        <p:spPr>
          <a:xfrm>
            <a:off x="5927850" y="1123300"/>
            <a:ext cx="3216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pause the simulation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randomize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g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place a glider in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didn’t pause, we simulate a step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691" name="Google Shape;691;p8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92" name="Google Shape;69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0688" y="1123300"/>
            <a:ext cx="5147174" cy="3668624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83"/>
          <p:cNvSpPr/>
          <p:nvPr/>
        </p:nvSpPr>
        <p:spPr>
          <a:xfrm>
            <a:off x="1254700" y="4349300"/>
            <a:ext cx="1660800" cy="174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94" name="Google Shape;694;p83"/>
          <p:cNvSpPr txBox="1"/>
          <p:nvPr/>
        </p:nvSpPr>
        <p:spPr>
          <a:xfrm>
            <a:off x="5927850" y="1123300"/>
            <a:ext cx="32160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 can now add the Game Of Life logic to our main loop: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space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pause the simulation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randomize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press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g</a:t>
            </a: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, we place a glider in the grid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if we didn’t pause, we simulate a step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 we draw the grid on the screen</a:t>
            </a:r>
            <a:endParaRPr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8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700" name="Google Shape;700;p8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01" name="Google Shape;70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13" y="1221886"/>
            <a:ext cx="8059776" cy="269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2" name="Google Shape;702;p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25" y="861301"/>
            <a:ext cx="1705325" cy="36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708" name="Google Shape;708;p8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09" name="Google Shape;709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13" y="1221886"/>
            <a:ext cx="8059776" cy="269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10" name="Google Shape;71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25" y="861301"/>
            <a:ext cx="1705325" cy="3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11" name="Google Shape;711;p85"/>
          <p:cNvSpPr txBox="1"/>
          <p:nvPr/>
        </p:nvSpPr>
        <p:spPr>
          <a:xfrm>
            <a:off x="4464900" y="1273125"/>
            <a:ext cx="401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Because I didn’t 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explicitly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use rand::thread_rng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I need to specify the full module path </a:t>
            </a:r>
            <a:r>
              <a:rPr lang="de" sz="1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rand::</a:t>
            </a:r>
            <a:endParaRPr sz="10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12" name="Google Shape;712;p85"/>
          <p:cNvSpPr/>
          <p:nvPr/>
        </p:nvSpPr>
        <p:spPr>
          <a:xfrm rot="10800000">
            <a:off x="1690325" y="1367550"/>
            <a:ext cx="1184700" cy="16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8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718" name="Google Shape;718;p8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19" name="Google Shape;719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13" y="1221886"/>
            <a:ext cx="8059776" cy="269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20" name="Google Shape;720;p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25" y="861301"/>
            <a:ext cx="1705325" cy="3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86"/>
          <p:cNvSpPr txBox="1"/>
          <p:nvPr/>
        </p:nvSpPr>
        <p:spPr>
          <a:xfrm>
            <a:off x="4584300" y="1221875"/>
            <a:ext cx="401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Without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use raylib::prelude::*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this type would’ve been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raylib::prelude::RaylibDrawHandle</a:t>
            </a:r>
            <a:endParaRPr sz="1000">
              <a:solidFill>
                <a:srgbClr val="00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2" name="Google Shape;722;p86"/>
          <p:cNvSpPr/>
          <p:nvPr/>
        </p:nvSpPr>
        <p:spPr>
          <a:xfrm rot="10800000">
            <a:off x="1947250" y="2484800"/>
            <a:ext cx="1076400" cy="153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728" name="Google Shape;728;p8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9" name="Google Shape;729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13" y="1221886"/>
            <a:ext cx="8059776" cy="269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25" y="861301"/>
            <a:ext cx="1705325" cy="3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87"/>
          <p:cNvSpPr txBox="1"/>
          <p:nvPr/>
        </p:nvSpPr>
        <p:spPr>
          <a:xfrm>
            <a:off x="5205900" y="1221875"/>
            <a:ext cx="3396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This function implementation is part of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rand::Rng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so we need to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use rand::Rng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It takes a range, and generates random numbers in that range: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00FF00"/>
                </a:solidFill>
                <a:latin typeface="Lato"/>
                <a:ea typeface="Lato"/>
                <a:cs typeface="Lato"/>
                <a:sym typeface="Lato"/>
              </a:rPr>
              <a:t>2 is exclusive</a:t>
            </a: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else we’d have to specify </a:t>
            </a:r>
            <a:r>
              <a:rPr lang="de" sz="10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0..=2</a:t>
            </a:r>
            <a:endParaRPr sz="10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2" name="Google Shape;732;p87"/>
          <p:cNvSpPr/>
          <p:nvPr/>
        </p:nvSpPr>
        <p:spPr>
          <a:xfrm rot="10800000">
            <a:off x="3577650" y="1845275"/>
            <a:ext cx="1040400" cy="180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8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8" name="Google Shape;738;p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8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4" name="Google Shape;74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5" name="Google Shape;745;p8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0" name="Google Shape;750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51" name="Google Shape;751;p9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2" name="Google Shape;752;p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3" name="Google Shape;753;p90"/>
          <p:cNvSpPr/>
          <p:nvPr/>
        </p:nvSpPr>
        <p:spPr>
          <a:xfrm>
            <a:off x="5820976" y="773250"/>
            <a:ext cx="19548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54" name="Google Shape;754;p90"/>
          <p:cNvSpPr/>
          <p:nvPr/>
        </p:nvSpPr>
        <p:spPr>
          <a:xfrm>
            <a:off x="1690475" y="728125"/>
            <a:ext cx="28419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55" name="Google Shape;755;p90"/>
          <p:cNvCxnSpPr/>
          <p:nvPr/>
        </p:nvCxnSpPr>
        <p:spPr>
          <a:xfrm>
            <a:off x="6024017" y="511950"/>
            <a:ext cx="0" cy="26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56" name="Google Shape;756;p90"/>
          <p:cNvSpPr txBox="1"/>
          <p:nvPr/>
        </p:nvSpPr>
        <p:spPr>
          <a:xfrm>
            <a:off x="5429575" y="239850"/>
            <a:ext cx="1188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 theory* :^)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9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62" name="Google Shape;762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91"/>
          <p:cNvSpPr/>
          <p:nvPr/>
        </p:nvSpPr>
        <p:spPr>
          <a:xfrm>
            <a:off x="5011950" y="890300"/>
            <a:ext cx="28014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64" name="Google Shape;764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65" name="Google Shape;765;p91"/>
          <p:cNvSpPr/>
          <p:nvPr/>
        </p:nvSpPr>
        <p:spPr>
          <a:xfrm>
            <a:off x="1510325" y="2468250"/>
            <a:ext cx="24186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20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Ownership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 Checker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Enums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Pattern Matching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Generic Types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92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71" name="Google Shape;771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72" name="Google Shape;772;p92"/>
          <p:cNvSpPr/>
          <p:nvPr/>
        </p:nvSpPr>
        <p:spPr>
          <a:xfrm>
            <a:off x="5187625" y="1002900"/>
            <a:ext cx="29886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73" name="Google Shape;773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74" name="Google Shape;774;p92"/>
          <p:cNvSpPr/>
          <p:nvPr/>
        </p:nvSpPr>
        <p:spPr>
          <a:xfrm>
            <a:off x="1118475" y="1106400"/>
            <a:ext cx="3510600" cy="1855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93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0" name="Google Shape;780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81" name="Google Shape;781;p93"/>
          <p:cNvSpPr/>
          <p:nvPr/>
        </p:nvSpPr>
        <p:spPr>
          <a:xfrm>
            <a:off x="5187625" y="1002900"/>
            <a:ext cx="29886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82" name="Google Shape;782;p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83" name="Google Shape;783;p93"/>
          <p:cNvSpPr/>
          <p:nvPr/>
        </p:nvSpPr>
        <p:spPr>
          <a:xfrm>
            <a:off x="1118475" y="1106400"/>
            <a:ext cx="3510600" cy="1855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84" name="Google Shape;784;p93"/>
          <p:cNvCxnSpPr/>
          <p:nvPr/>
        </p:nvCxnSpPr>
        <p:spPr>
          <a:xfrm rot="10800000">
            <a:off x="2221850" y="1665075"/>
            <a:ext cx="3333000" cy="8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5" name="Google Shape;785;p93"/>
          <p:cNvSpPr txBox="1"/>
          <p:nvPr/>
        </p:nvSpPr>
        <p:spPr>
          <a:xfrm>
            <a:off x="5554850" y="2358575"/>
            <a:ext cx="259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You’re not your own neighbor :)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86" name="Google Shape;786;p93"/>
          <p:cNvCxnSpPr/>
          <p:nvPr/>
        </p:nvCxnSpPr>
        <p:spPr>
          <a:xfrm rot="10800000">
            <a:off x="2221850" y="2274675"/>
            <a:ext cx="3333000" cy="81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87" name="Google Shape;787;p93"/>
          <p:cNvSpPr txBox="1"/>
          <p:nvPr/>
        </p:nvSpPr>
        <p:spPr>
          <a:xfrm>
            <a:off x="5554850" y="2806025"/>
            <a:ext cx="259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 of bounds checking, otherwise we’d index our Vector at the wrong places and crash the program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94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3" name="Google Shape;793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94" name="Google Shape;794;p94"/>
          <p:cNvSpPr/>
          <p:nvPr/>
        </p:nvSpPr>
        <p:spPr>
          <a:xfrm>
            <a:off x="4872350" y="1439775"/>
            <a:ext cx="25380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95" name="Google Shape;795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796" name="Google Shape;796;p94"/>
          <p:cNvSpPr/>
          <p:nvPr/>
        </p:nvSpPr>
        <p:spPr>
          <a:xfrm flipH="1" rot="10800000">
            <a:off x="1104975" y="2962325"/>
            <a:ext cx="2342100" cy="61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95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2" name="Google Shape;802;p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95"/>
          <p:cNvSpPr/>
          <p:nvPr/>
        </p:nvSpPr>
        <p:spPr>
          <a:xfrm>
            <a:off x="4872350" y="1439775"/>
            <a:ext cx="2538000" cy="103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4" name="Google Shape;804;p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805" name="Google Shape;805;p95"/>
          <p:cNvSpPr/>
          <p:nvPr/>
        </p:nvSpPr>
        <p:spPr>
          <a:xfrm flipH="1" rot="10800000">
            <a:off x="1104975" y="2962325"/>
            <a:ext cx="2342100" cy="61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06" name="Google Shape;806;p95"/>
          <p:cNvCxnSpPr/>
          <p:nvPr/>
        </p:nvCxnSpPr>
        <p:spPr>
          <a:xfrm rot="10800000">
            <a:off x="2302900" y="849800"/>
            <a:ext cx="2607900" cy="210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07" name="Google Shape;807;p95"/>
          <p:cNvSpPr txBox="1"/>
          <p:nvPr/>
        </p:nvSpPr>
        <p:spPr>
          <a:xfrm>
            <a:off x="4872350" y="2912800"/>
            <a:ext cx="3567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By initializing new cells as dead, we can skip rules 1 and 3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96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3" name="Google Shape;813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4" name="Google Shape;814;p96"/>
          <p:cNvSpPr/>
          <p:nvPr/>
        </p:nvSpPr>
        <p:spPr>
          <a:xfrm>
            <a:off x="4872350" y="1695017"/>
            <a:ext cx="2538000" cy="226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15" name="Google Shape;815;p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96"/>
          <p:cNvSpPr/>
          <p:nvPr/>
        </p:nvSpPr>
        <p:spPr>
          <a:xfrm flipH="1" rot="10800000">
            <a:off x="1104975" y="3453250"/>
            <a:ext cx="2342100" cy="61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97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22" name="Google Shape;822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9174" y="578552"/>
            <a:ext cx="3566949" cy="13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3" name="Google Shape;823;p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449" y="578549"/>
            <a:ext cx="4118726" cy="3986401"/>
          </a:xfrm>
          <a:prstGeom prst="rect">
            <a:avLst/>
          </a:prstGeom>
          <a:noFill/>
          <a:ln>
            <a:noFill/>
          </a:ln>
        </p:spPr>
      </p:pic>
      <p:sp>
        <p:nvSpPr>
          <p:cNvPr id="824" name="Google Shape;824;p97"/>
          <p:cNvSpPr/>
          <p:nvPr/>
        </p:nvSpPr>
        <p:spPr>
          <a:xfrm flipH="1" rot="10800000">
            <a:off x="695100" y="4295375"/>
            <a:ext cx="1017900" cy="157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25" name="Google Shape;825;p97"/>
          <p:cNvSpPr txBox="1"/>
          <p:nvPr/>
        </p:nvSpPr>
        <p:spPr>
          <a:xfrm>
            <a:off x="1713000" y="4204775"/>
            <a:ext cx="2594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Update here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98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1" name="Google Shape;831;p9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pic>
        <p:nvPicPr>
          <p:cNvPr id="832" name="Google Shape;832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080" y="969750"/>
            <a:ext cx="5423426" cy="3203999"/>
          </a:xfrm>
          <a:prstGeom prst="rect">
            <a:avLst/>
          </a:prstGeom>
          <a:noFill/>
          <a:ln>
            <a:noFill/>
          </a:ln>
        </p:spPr>
      </p:pic>
      <p:sp>
        <p:nvSpPr>
          <p:cNvPr id="833" name="Google Shape;833;p98"/>
          <p:cNvSpPr txBox="1"/>
          <p:nvPr/>
        </p:nvSpPr>
        <p:spPr>
          <a:xfrm>
            <a:off x="6445500" y="969750"/>
            <a:ext cx="248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Initializing with random values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99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9" name="Google Shape;839;p9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840" name="Google Shape;840;p99"/>
          <p:cNvSpPr txBox="1"/>
          <p:nvPr/>
        </p:nvSpPr>
        <p:spPr>
          <a:xfrm>
            <a:off x="6445500" y="969750"/>
            <a:ext cx="2489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 letting it run for a while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1" name="Google Shape;841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075" y="969755"/>
            <a:ext cx="5423426" cy="3203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00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47" name="Google Shape;847;p10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 startAt="2"/>
            </a:pPr>
            <a:r>
              <a:rPr lang="de"/>
              <a:t>cargo</a:t>
            </a:r>
            <a:endParaRPr/>
          </a:p>
        </p:txBody>
      </p:sp>
      <p:sp>
        <p:nvSpPr>
          <p:cNvPr id="848" name="Google Shape;848;p100"/>
          <p:cNvSpPr txBox="1"/>
          <p:nvPr/>
        </p:nvSpPr>
        <p:spPr>
          <a:xfrm>
            <a:off x="6445500" y="969750"/>
            <a:ext cx="24891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Even with those simple rules, some interesting patterns emerge: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glider is a stable configuration that moves diagonally across the screen :)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9" name="Google Shape;849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075" y="969750"/>
            <a:ext cx="5423426" cy="3203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10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55" name="Google Shape;855;p101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AutoNum type="arabicPeriod" startAt="3"/>
            </a:pPr>
            <a:r>
              <a:rPr lang="de"/>
              <a:t>Q</a:t>
            </a:r>
            <a:r>
              <a:rPr lang="de"/>
              <a:t>/</a:t>
            </a:r>
            <a:r>
              <a:rPr lang="de"/>
              <a:t>A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idx="1" type="body"/>
          </p:nvPr>
        </p:nvSpPr>
        <p:spPr>
          <a:xfrm>
            <a:off x="1297500" y="1567550"/>
            <a:ext cx="70389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Ownership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Borrow Checker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Enums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Pattern Matching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Generic Types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de"/>
              <a:t>Option&lt;T&gt;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/>
              <a:t>Every type in Rust has a value, there is no </a:t>
            </a:r>
            <a:r>
              <a:rPr lang="de">
                <a:solidFill>
                  <a:srgbClr val="FFFF00"/>
                </a:solidFill>
              </a:rPr>
              <a:t>null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00FF00"/>
                </a:solidFill>
              </a:rPr>
              <a:t>Option::None</a:t>
            </a:r>
            <a:r>
              <a:rPr lang="de"/>
              <a:t> → Field/Variable has no value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de">
                <a:solidFill>
                  <a:srgbClr val="00FF00"/>
                </a:solidFill>
              </a:rPr>
              <a:t>Option::Some(T)</a:t>
            </a:r>
            <a:r>
              <a:rPr lang="de"/>
              <a:t> → Field/Variable has a value</a:t>
            </a:r>
            <a:endParaRPr/>
          </a:p>
        </p:txBody>
      </p:sp>
      <p:sp>
        <p:nvSpPr>
          <p:cNvPr id="189" name="Google Shape;18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de"/>
              <a:t>Recap</a:t>
            </a:r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7880950" y="4885800"/>
            <a:ext cx="12630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52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©Philippe Felix Haupt 2023-2024</a:t>
            </a:r>
            <a:endParaRPr sz="52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